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2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17">
          <p15:clr>
            <a:srgbClr val="A4A3A4"/>
          </p15:clr>
        </p15:guide>
        <p15:guide id="4" pos="5568">
          <p15:clr>
            <a:srgbClr val="A4A3A4"/>
          </p15:clr>
        </p15:guide>
        <p15:guide id="5" pos="1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4"/>
    <a:srgbClr val="B7A66D"/>
    <a:srgbClr val="3F344A"/>
    <a:srgbClr val="F4AF00"/>
    <a:srgbClr val="500000"/>
    <a:srgbClr val="1D3362"/>
    <a:srgbClr val="D1D1D1"/>
    <a:srgbClr val="8F8F8C"/>
    <a:srgbClr val="F6F4EE"/>
    <a:srgbClr val="5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62" autoAdjust="0"/>
    <p:restoredTop sz="95271" autoAdjust="0"/>
  </p:normalViewPr>
  <p:slideViewPr>
    <p:cSldViewPr showGuides="1">
      <p:cViewPr>
        <p:scale>
          <a:sx n="90" d="100"/>
          <a:sy n="90" d="100"/>
        </p:scale>
        <p:origin x="1320" y="144"/>
      </p:cViewPr>
      <p:guideLst>
        <p:guide orient="horz" pos="672"/>
        <p:guide orient="horz" pos="3936"/>
        <p:guide pos="217"/>
        <p:guide pos="5568"/>
        <p:guide pos="14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tags" Target="tags/tag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a-williams\AppData\Local\Microsoft\Windows\Temporary%20Internet%20Files\Content.Outlook\F0HSVOTB\FY%202017%20results%20graphs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a-williams\Desktop\Copy%20of%20FY%202017%20result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365101988"/>
          <c:y val="0.0636995760145366"/>
          <c:w val="0.796305959811835"/>
          <c:h val="0.728274623566791"/>
        </c:manualLayout>
      </c:layout>
      <c:lineChart>
        <c:grouping val="standard"/>
        <c:varyColors val="0"/>
        <c:ser>
          <c:idx val="1"/>
          <c:order val="0"/>
          <c:marker>
            <c:spPr>
              <a:solidFill>
                <a:srgbClr val="B7A66D"/>
              </a:solidFill>
            </c:spPr>
          </c:marker>
          <c:dLbls>
            <c:dLbl>
              <c:idx val="0"/>
              <c:layout>
                <c:manualLayout>
                  <c:x val="-0.0370961862930427"/>
                  <c:y val="0.0341996769634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82992790074391"/>
                  <c:y val="-0.0338346456692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46600902485056"/>
                  <c:y val="0.042794064203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76487860716481"/>
                  <c:y val="-0.038890167575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24081716667646"/>
                  <c:y val="0.0371849384211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71388679460325"/>
                  <c:y val="-0.0298705834847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299514045599058"/>
                  <c:y val="0.0409729456894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32166414583905"/>
                  <c:y val="-0.038932969917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283687620730577"/>
                  <c:y val="-0.0346100172148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0275990099009901"/>
                  <c:y val="0.0324539154468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435116167137669"/>
                  <c:y val="-0.02948193014334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0272463376077253"/>
                  <c:y val="-0.0412707450030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00105589829326591"/>
                  <c:y val="0.001512214819301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0414118794292072"/>
                  <c:y val="-0.0374825358368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031498187380508"/>
                  <c:y val="0.03101433474661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0269385889505345"/>
                  <c:y val="-0.0397038158691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0.0298068111646909"/>
                  <c:y val="0.0414086412275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0.0327372215439193"/>
                  <c:y val="-0.0389501312335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0.0301229540418819"/>
                  <c:y val="0.0340292751867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0.0305203198647088"/>
                  <c:y val="-0.0426107409650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0.0144193783051502"/>
                  <c:y val="-0.0377653947102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0.0265154665072805"/>
                  <c:y val="0.033117892928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0.0269937328378507"/>
                  <c:y val="-0.0322291375932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-0.0266217960378714"/>
                  <c:y val="0.0322291375932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0.0293630839461898"/>
                  <c:y val="-0.0322294771368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0.0246412731824364"/>
                  <c:y val="0.0365413411292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10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Sheet1!$A$114:$A$139</c:f>
              <c:numCache>
                <c:formatCode>General</c:formatCode>
                <c:ptCount val="26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  <c:pt idx="22">
                  <c:v>2014.0</c:v>
                </c:pt>
                <c:pt idx="23">
                  <c:v>2015.0</c:v>
                </c:pt>
                <c:pt idx="24">
                  <c:v>2016.0</c:v>
                </c:pt>
                <c:pt idx="25">
                  <c:v>2017.0</c:v>
                </c:pt>
              </c:numCache>
            </c:numRef>
          </c:cat>
          <c:val>
            <c:numRef>
              <c:f>Sheet1!$B$114:$B$139</c:f>
              <c:numCache>
                <c:formatCode>General</c:formatCode>
                <c:ptCount val="26"/>
                <c:pt idx="0">
                  <c:v>68.6</c:v>
                </c:pt>
                <c:pt idx="1">
                  <c:v>69.14</c:v>
                </c:pt>
                <c:pt idx="2">
                  <c:v>71.01</c:v>
                </c:pt>
                <c:pt idx="3">
                  <c:v>71.75</c:v>
                </c:pt>
                <c:pt idx="4">
                  <c:v>73.99</c:v>
                </c:pt>
                <c:pt idx="5">
                  <c:v>74.59</c:v>
                </c:pt>
                <c:pt idx="6">
                  <c:v>74.38</c:v>
                </c:pt>
                <c:pt idx="7">
                  <c:v>73.95</c:v>
                </c:pt>
                <c:pt idx="8">
                  <c:v>76.6</c:v>
                </c:pt>
                <c:pt idx="9">
                  <c:v>76.07</c:v>
                </c:pt>
                <c:pt idx="10">
                  <c:v>81.12</c:v>
                </c:pt>
                <c:pt idx="11">
                  <c:v>84.25</c:v>
                </c:pt>
                <c:pt idx="12">
                  <c:v>83.15</c:v>
                </c:pt>
                <c:pt idx="13">
                  <c:v>89.9</c:v>
                </c:pt>
                <c:pt idx="14">
                  <c:v>90.44</c:v>
                </c:pt>
                <c:pt idx="15">
                  <c:v>91.83</c:v>
                </c:pt>
                <c:pt idx="16">
                  <c:v>91.24</c:v>
                </c:pt>
                <c:pt idx="17">
                  <c:v>92.94</c:v>
                </c:pt>
                <c:pt idx="18">
                  <c:v>93.84</c:v>
                </c:pt>
                <c:pt idx="19">
                  <c:v>93.67999999999999</c:v>
                </c:pt>
                <c:pt idx="20">
                  <c:v>94.04</c:v>
                </c:pt>
                <c:pt idx="21">
                  <c:v>90.28</c:v>
                </c:pt>
                <c:pt idx="22">
                  <c:v>90.74</c:v>
                </c:pt>
                <c:pt idx="23">
                  <c:v>90.47</c:v>
                </c:pt>
                <c:pt idx="24">
                  <c:v>91.61</c:v>
                </c:pt>
                <c:pt idx="25">
                  <c:v>91.9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275F-4AED-83A6-C48A88DDE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750480"/>
        <c:axId val="1423905568"/>
      </c:lineChart>
      <c:catAx>
        <c:axId val="142375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3905568"/>
        <c:crosses val="autoZero"/>
        <c:auto val="1"/>
        <c:lblAlgn val="ctr"/>
        <c:lblOffset val="100"/>
        <c:noMultiLvlLbl val="0"/>
      </c:catAx>
      <c:valAx>
        <c:axId val="1423905568"/>
        <c:scaling>
          <c:orientation val="minMax"/>
          <c:max val="100.0"/>
          <c:min val="5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3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30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3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Safety Belt Use</a:t>
                </a:r>
                <a:endParaRPr lang="en-US" sz="13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384323341161302"/>
            </c:manualLayout>
          </c:layout>
          <c:overlay val="0"/>
        </c:title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23750480"/>
        <c:crosses val="autoZero"/>
        <c:crossBetween val="between"/>
        <c:majorUnit val="10.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79676663709706"/>
          <c:y val="0.0488414561684353"/>
          <c:w val="0.880098767661733"/>
          <c:h val="0.82815950892495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104554"/>
              </a:solidFill>
            </a:ln>
          </c:spPr>
          <c:marker>
            <c:symbol val="square"/>
            <c:size val="6"/>
            <c:spPr>
              <a:solidFill>
                <a:srgbClr val="B7A66D"/>
              </a:solidFill>
            </c:spPr>
          </c:marker>
          <c:dPt>
            <c:idx val="6"/>
            <c:marker>
              <c:spPr>
                <a:solidFill>
                  <a:srgbClr val="B7A66D"/>
                </a:solidFill>
                <a:ln>
                  <a:solidFill>
                    <a:srgbClr val="104554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0.0219335659672968"/>
                  <c:y val="0.0261113891300138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97.1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250669325340535"/>
                  <c:y val="-0.0365559447820193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97.2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19335659672968"/>
                  <c:y val="0.0339448058690179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98.2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282002991008101"/>
                  <c:y val="-0.0365561503835084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99.1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13339123893438"/>
                  <c:y val="0.0339448058690179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98.4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0156668328337834"/>
                  <c:y val="-0.00261113891300138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99.7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611006480517553"/>
                  <c:y val="0.0078334167390041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66.9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203668826839184"/>
                  <c:y val="-0.0391670836950206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62.8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60337155177019"/>
                  <c:y val="0.0365559447820193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55.1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0313336656675668"/>
                  <c:y val="-0.0443893615210234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56.6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391670820844585"/>
                  <c:y val="0.036555944782019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53.2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0329003489509452"/>
                  <c:y val="-0.044389361521023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49.8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00313336656675668"/>
                  <c:y val="0.0104445556520055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54.1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0360337155177019"/>
                  <c:y val="-0.0287225280430151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60.6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0.0235002492506751"/>
                  <c:y val="0.0261113891300137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58.6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0.0282002991008101"/>
                  <c:y val="-0.0391670836950206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60.9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0.0266336158174318"/>
                  <c:y val="0.0339446002675286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62.1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0.0297669823841885"/>
                  <c:y val="-0.0313336669560165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61.7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0.0282002991008101"/>
                  <c:y val="0.0313336669560165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57.0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0.0313336656675668"/>
                  <c:y val="-0.04177822260802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62.6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0.0297669823841885"/>
                  <c:y val="0.0365555335790408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61.1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0.0329003489509451"/>
                  <c:y val="-0.0339448058690179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65.2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0.0282002991008101"/>
                  <c:y val="0.0339448058690179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66.2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>
                <c:manualLayout>
                  <c:x val="0.0"/>
                  <c:y val="0.0156668334780082"/>
                </c:manualLayout>
              </c:layout>
              <c:tx>
                <c:rich>
                  <a:bodyPr/>
                  <a:lstStyle/>
                  <a:p>
                    <a:r>
                      <a:rPr lang="nb-NO" dirty="0" smtClean="0"/>
                      <a:t>65.6</a:t>
                    </a:r>
                    <a:endParaRPr lang="nb-NO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>
                <c:manualLayout>
                  <c:x val="-0.0360337155177019"/>
                  <c:y val="-0.0365559447820193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72.1</a:t>
                    </a:r>
                    <a:endParaRPr lang="hr-HR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Sheet1!$A$86:$A$111</c:f>
              <c:numCache>
                <c:formatCode>General</c:formatCode>
                <c:ptCount val="26"/>
                <c:pt idx="0">
                  <c:v>1992.0</c:v>
                </c:pt>
                <c:pt idx="1">
                  <c:v>1993.0</c:v>
                </c:pt>
                <c:pt idx="2">
                  <c:v>1994.0</c:v>
                </c:pt>
                <c:pt idx="3">
                  <c:v>1995.0</c:v>
                </c:pt>
                <c:pt idx="4">
                  <c:v>1996.0</c:v>
                </c:pt>
                <c:pt idx="5">
                  <c:v>1997.0</c:v>
                </c:pt>
                <c:pt idx="6">
                  <c:v>1998.0</c:v>
                </c:pt>
                <c:pt idx="7">
                  <c:v>1999.0</c:v>
                </c:pt>
                <c:pt idx="8">
                  <c:v>2000.0</c:v>
                </c:pt>
                <c:pt idx="9">
                  <c:v>2001.0</c:v>
                </c:pt>
                <c:pt idx="10">
                  <c:v>2002.0</c:v>
                </c:pt>
                <c:pt idx="11">
                  <c:v>2003.0</c:v>
                </c:pt>
                <c:pt idx="12">
                  <c:v>2004.0</c:v>
                </c:pt>
                <c:pt idx="13">
                  <c:v>2005.0</c:v>
                </c:pt>
                <c:pt idx="14">
                  <c:v>2006.0</c:v>
                </c:pt>
                <c:pt idx="15">
                  <c:v>2007.0</c:v>
                </c:pt>
                <c:pt idx="16">
                  <c:v>2008.0</c:v>
                </c:pt>
                <c:pt idx="17">
                  <c:v>2009.0</c:v>
                </c:pt>
                <c:pt idx="18">
                  <c:v>2010.0</c:v>
                </c:pt>
                <c:pt idx="19">
                  <c:v>2011.0</c:v>
                </c:pt>
                <c:pt idx="20">
                  <c:v>2012.0</c:v>
                </c:pt>
                <c:pt idx="21">
                  <c:v>2013.0</c:v>
                </c:pt>
                <c:pt idx="22">
                  <c:v>2014.0</c:v>
                </c:pt>
                <c:pt idx="23">
                  <c:v>2015.0</c:v>
                </c:pt>
                <c:pt idx="24">
                  <c:v>2016.0</c:v>
                </c:pt>
              </c:numCache>
            </c:numRef>
          </c:cat>
          <c:val>
            <c:numRef>
              <c:f>Sheet1!$AH$88:$AH$113</c:f>
              <c:numCache>
                <c:formatCode>0.0%</c:formatCode>
                <c:ptCount val="26"/>
                <c:pt idx="0">
                  <c:v>0.971</c:v>
                </c:pt>
                <c:pt idx="1">
                  <c:v>0.972</c:v>
                </c:pt>
                <c:pt idx="2">
                  <c:v>0.982</c:v>
                </c:pt>
                <c:pt idx="3">
                  <c:v>0.991</c:v>
                </c:pt>
                <c:pt idx="4">
                  <c:v>0.984</c:v>
                </c:pt>
                <c:pt idx="5">
                  <c:v>0.997</c:v>
                </c:pt>
                <c:pt idx="6">
                  <c:v>0.669</c:v>
                </c:pt>
                <c:pt idx="7">
                  <c:v>0.628</c:v>
                </c:pt>
                <c:pt idx="8">
                  <c:v>0.551</c:v>
                </c:pt>
                <c:pt idx="9">
                  <c:v>0.566</c:v>
                </c:pt>
                <c:pt idx="10">
                  <c:v>0.532</c:v>
                </c:pt>
                <c:pt idx="11">
                  <c:v>0.498</c:v>
                </c:pt>
                <c:pt idx="12">
                  <c:v>0.541</c:v>
                </c:pt>
                <c:pt idx="13">
                  <c:v>0.606</c:v>
                </c:pt>
                <c:pt idx="14">
                  <c:v>0.586</c:v>
                </c:pt>
                <c:pt idx="15">
                  <c:v>0.609</c:v>
                </c:pt>
                <c:pt idx="16">
                  <c:v>0.621</c:v>
                </c:pt>
                <c:pt idx="17">
                  <c:v>0.617</c:v>
                </c:pt>
                <c:pt idx="18">
                  <c:v>0.57</c:v>
                </c:pt>
                <c:pt idx="19">
                  <c:v>0.626</c:v>
                </c:pt>
                <c:pt idx="20">
                  <c:v>0.611</c:v>
                </c:pt>
                <c:pt idx="21">
                  <c:v>0.652</c:v>
                </c:pt>
                <c:pt idx="22">
                  <c:v>0.662</c:v>
                </c:pt>
                <c:pt idx="23">
                  <c:v>0.656</c:v>
                </c:pt>
                <c:pt idx="24">
                  <c:v>0.721</c:v>
                </c:pt>
                <c:pt idx="25">
                  <c:v>0.731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676912"/>
        <c:axId val="1534679664"/>
      </c:lineChart>
      <c:catAx>
        <c:axId val="153467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534679664"/>
        <c:crosses val="autoZero"/>
        <c:auto val="1"/>
        <c:lblAlgn val="ctr"/>
        <c:lblOffset val="100"/>
        <c:noMultiLvlLbl val="0"/>
      </c:catAx>
      <c:valAx>
        <c:axId val="1534679664"/>
        <c:scaling>
          <c:orientation val="minMax"/>
          <c:max val="1.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3467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0.88609</cdr:x>
      <cdr:y>0.4</cdr:y>
    </cdr:from>
    <cdr:to>
      <cdr:x>0.92113</cdr:x>
      <cdr:y>0.45571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7494730" y="1981200"/>
          <a:ext cx="296410" cy="2759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 err="1" smtClean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0.88609</cdr:x>
      <cdr:y>0.70769</cdr:y>
    </cdr:from>
    <cdr:to>
      <cdr:x>0.92113</cdr:x>
      <cdr:y>0.75385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7494730" y="3505199"/>
          <a:ext cx="296410" cy="2286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1200" dirty="0" err="1" smtClean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r">
              <a:defRPr sz="1200"/>
            </a:lvl1pPr>
          </a:lstStyle>
          <a:p>
            <a:fld id="{7A790463-911A-4750-AD2E-671879DD54F4}" type="datetimeFigureOut">
              <a:rPr lang="en-US" smtClean="0"/>
              <a:pPr/>
              <a:t>11/27/17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6" tIns="48508" rIns="97016" bIns="485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7016" tIns="48508" rIns="97016" bIns="485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r">
              <a:defRPr sz="1200"/>
            </a:lvl1pPr>
          </a:lstStyle>
          <a:p>
            <a:fld id="{09541898-D043-4569-A9A6-59B778BEC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slideMaster" Target="../slideMasters/slideMaster1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tags" Target="../tags/tag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slideMaster" Target="../slideMasters/slideMaster1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657600"/>
            <a:ext cx="3862391" cy="1409700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286375"/>
            <a:ext cx="3862391" cy="581026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181600"/>
            <a:ext cx="3886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9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862388"/>
            <a:ext cx="5100433" cy="1057275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045871"/>
            <a:ext cx="5133855" cy="592931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4948238"/>
            <a:ext cx="4800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ags" Target="../tags/tag5.xml"/><Relationship Id="rId12" Type="http://schemas.openxmlformats.org/officeDocument/2006/relationships/tags" Target="../tags/tag6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vmlDrawing" Target="../drawings/vmlDrawing1.vml"/><Relationship Id="rId8" Type="http://schemas.openxmlformats.org/officeDocument/2006/relationships/tags" Target="../tags/tag2.xml"/><Relationship Id="rId9" Type="http://schemas.openxmlformats.org/officeDocument/2006/relationships/tags" Target="../tags/tag3.xml"/><Relationship Id="rId1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906"/>
            <a:ext cx="9144000" cy="565094"/>
          </a:xfrm>
          <a:prstGeom prst="rect">
            <a:avLst/>
          </a:prstGeom>
        </p:spPr>
      </p:pic>
      <p:pic>
        <p:nvPicPr>
          <p:cNvPr id="4" name="Picture 3" descr="Header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1576"/>
          </a:xfrm>
          <a:prstGeom prst="rect">
            <a:avLst/>
          </a:prstGeom>
        </p:spPr>
      </p:pic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3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86827" y="6579399"/>
            <a:ext cx="257175" cy="19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 bwMode="gray">
          <a:xfrm>
            <a:off x="304802" y="76202"/>
            <a:ext cx="835342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33376" y="1066800"/>
            <a:ext cx="8477251" cy="5181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8870952" y="6582397"/>
            <a:ext cx="211057" cy="18750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19448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ranklin Gothic Book" pitchFamily="34" charset="0"/>
              </a:rPr>
              <a:t>Footer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2400" b="0" kern="1200" dirty="0" smtClean="0">
          <a:solidFill>
            <a:schemeClr val="bg1"/>
          </a:solidFill>
          <a:effectLst/>
          <a:latin typeface="Franklin Gothic Demi" pitchFamily="34" charset="0"/>
          <a:ea typeface="+mn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1435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74295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97155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14300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Statewide Safety Belt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Use Rates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1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44" name="Rectangle 43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362924"/>
              </p:ext>
            </p:extLst>
          </p:nvPr>
        </p:nvGraphicFramePr>
        <p:xfrm>
          <a:off x="533400" y="1143000"/>
          <a:ext cx="8458201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6590829" y="4510223"/>
            <a:ext cx="296410" cy="36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52800" y="396232"/>
            <a:ext cx="5791202" cy="60967"/>
            <a:chOff x="3352800" y="396232"/>
            <a:chExt cx="5791202" cy="60967"/>
          </a:xfrm>
        </p:grpSpPr>
        <p:sp>
          <p:nvSpPr>
            <p:cNvPr id="51" name="Rectangle 5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58" y="3124200"/>
            <a:ext cx="1730042" cy="1730042"/>
          </a:xfrm>
          <a:prstGeom prst="rect">
            <a:avLst/>
          </a:prstGeom>
          <a:noFill/>
          <a:ln w="9525">
            <a:solidFill>
              <a:srgbClr val="10455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2017 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654" y="11430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passenger.  Total 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26,434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occupants 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21,600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vehicles (1,200 per city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). Average estimate across cities of total restraint use is 90.1%. Drivers were seat belted at a rate of 90.3% and passengers at a rate of 89.3%.</a:t>
            </a:r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599" y="271136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88.1%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0783" y="254943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0" y="1247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4879" y="40305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95.3%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09141" y="38920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37752" y="561118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91.7%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5975" y="36258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90.3%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44745" y="5064978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91.0%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00782" y="4296529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90.1%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2054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92.9%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62126" y="257286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89.0%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3599" y="5361027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89.2%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2917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88.7%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1745" y="216140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89.2%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1200" y="44818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90.1%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70793" y="2784974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90.1%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48400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93.4%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38875" y="31769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90.1%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05400" y="396233"/>
            <a:ext cx="4038602" cy="60966"/>
            <a:chOff x="3352800" y="396232"/>
            <a:chExt cx="5791202" cy="60967"/>
          </a:xfrm>
        </p:grpSpPr>
        <p:sp>
          <p:nvSpPr>
            <p:cNvPr id="61" name="Rectangle 6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68" name="Rectangle 67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01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2017 Nighttime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" y="1174629"/>
            <a:ext cx="31927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passenger combined. Total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23,307 occupants. Average estimate across cities of total nighttime restraint use is 85.2%. Drivers were seat belted at a rate of 85.1% and passengers at a rate of 85.6%.</a:t>
            </a:r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599" y="2694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79.9%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40209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000" y="1295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81.6%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19999" y="389615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562772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85.7%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5599" y="363496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91.9%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34099" y="505854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85.8%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17279" y="253646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78.8%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22591" y="316887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91.9%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799" y="4267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83.7%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66794" y="25870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86.3%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59705" y="5361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81.7%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91199" y="448334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86.8%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94402" y="278602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86.8%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91348" y="31827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86.9%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399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82.0%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9419" y="21921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83.7%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00600" y="3200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81.9%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352800" y="396232"/>
            <a:ext cx="5791202" cy="60967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6158542" cy="615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2017 Child </a:t>
            </a:r>
            <a:r>
              <a:rPr lang="en-US" dirty="0">
                <a:solidFill>
                  <a:srgbClr val="104554"/>
                </a:solidFill>
              </a:rPr>
              <a:t>Restraint Use </a:t>
            </a:r>
            <a:r>
              <a:rPr lang="en-US" dirty="0" smtClean="0">
                <a:solidFill>
                  <a:srgbClr val="104554"/>
                </a:solidFill>
              </a:rPr>
              <a:t>in 14 </a:t>
            </a:r>
            <a:r>
              <a:rPr lang="en-US" dirty="0">
                <a:solidFill>
                  <a:srgbClr val="104554"/>
                </a:solidFill>
              </a:rPr>
              <a:t>Texas Cities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4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54078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at child care centers and shopping center entry points.  Children estimated as 4 years old and younger included in the sample. 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Total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13,656. Average estimate across cities of total restraint use is 87.4%.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599" y="130956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86.6%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67600" y="389605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85.6%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775" y="399382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95.2%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5999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77.5%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96028" y="362997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92.8%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776" y="505443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83.9%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24673" y="256204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90.6%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88.9%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5050" y="256204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82.5%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31870" y="21811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87.8%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9474" y="425397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85.3%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8800" y="44324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89.4%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19999" y="2743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92.5%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82.6%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175214" y="396232"/>
            <a:ext cx="2968787" cy="60967"/>
            <a:chOff x="3352800" y="396232"/>
            <a:chExt cx="5791202" cy="60967"/>
          </a:xfrm>
        </p:grpSpPr>
        <p:sp>
          <p:nvSpPr>
            <p:cNvPr id="36" name="Rectangle 35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6408423"/>
            <a:ext cx="9144001" cy="320040"/>
            <a:chOff x="-1" y="8915400"/>
            <a:chExt cx="6858001" cy="45720"/>
          </a:xfrm>
        </p:grpSpPr>
        <p:sp>
          <p:nvSpPr>
            <p:cNvPr id="47" name="Rectangle 4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2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93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2017 School-Age Child Restraint Use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in 18 Texas Cities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60940"/>
            <a:ext cx="3624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in or near school zones 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four quadrants in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each city, with a quota sample of a minimum of 500 vehicles/city.  Total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2017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12,183. 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Children estimated as 5-16 years old included in the sample.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Average percent use across all cities = 57.8%.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2618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64.1%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199" y="3962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59.1%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4730" y="38100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47.6%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5447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57.0%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34994" y="358139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73.2%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000" y="4980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52.4%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24698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50.7%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7999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70.7%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58869" y="42195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43.9%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48399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57.6%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2547" y="5285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47.6%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2999" y="207145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59.7%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71.1%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91199" y="4419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49.6%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10499" y="2694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65.1%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52999" y="1219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57.5%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34199" y="3124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41.6%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48399" y="2133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79.6%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410200" y="396233"/>
            <a:ext cx="3733802" cy="60966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-1" y="6400807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951589"/>
              </p:ext>
            </p:extLst>
          </p:nvPr>
        </p:nvGraphicFramePr>
        <p:xfrm>
          <a:off x="518851" y="1143000"/>
          <a:ext cx="8106297" cy="486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805" y="3657600"/>
            <a:ext cx="1601651" cy="160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-1" y="6400800"/>
            <a:ext cx="9144001" cy="320040"/>
            <a:chOff x="-1" y="8915400"/>
            <a:chExt cx="6858001" cy="45720"/>
          </a:xfrm>
        </p:grpSpPr>
        <p:sp>
          <p:nvSpPr>
            <p:cNvPr id="32" name="Rectangle 31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19600" y="396233"/>
            <a:ext cx="4724402" cy="60966"/>
            <a:chOff x="3352800" y="396232"/>
            <a:chExt cx="5791202" cy="60967"/>
          </a:xfrm>
        </p:grpSpPr>
        <p:sp>
          <p:nvSpPr>
            <p:cNvPr id="25" name="Rectangle 24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12" y="159599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Statewide Motorcycle Helmet 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Use Rates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6</a:t>
            </a:fld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</a:t>
            </a:r>
            <a:r>
              <a:rPr lang="en-US" sz="1200" dirty="0" smtClean="0">
                <a:solidFill>
                  <a:srgbClr val="1D3362"/>
                </a:solidFill>
                <a:latin typeface="Franklin Gothic Book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rgbClr val="1D3362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90001"/>
            <a:ext cx="369332" cy="1572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 smtClean="0"/>
              <a:t>% Helmet Use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77200" y="2390001"/>
            <a:ext cx="34065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077200" y="54102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pkN5a.s0eIRQ1VajZe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1_nFA840OlZ.4Wz9Rl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UdFQdb3k6Pf0.tJe3aj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ZozDRwkUKmrwVY015d7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heme/theme1.xml><?xml version="1.0" encoding="utf-8"?>
<a:theme xmlns:a="http://schemas.openxmlformats.org/drawingml/2006/main" name="MASTER_powerpoint_template">
  <a:themeElements>
    <a:clrScheme name="Custom 7">
      <a:dk1>
        <a:sysClr val="windowText" lastClr="000000"/>
      </a:dk1>
      <a:lt1>
        <a:sysClr val="window" lastClr="FFFFFF"/>
      </a:lt1>
      <a:dk2>
        <a:srgbClr val="E2E7EB"/>
      </a:dk2>
      <a:lt2>
        <a:srgbClr val="F9EFE0"/>
      </a:lt2>
      <a:accent1>
        <a:srgbClr val="0A1B2B"/>
      </a:accent1>
      <a:accent2>
        <a:srgbClr val="14385C"/>
      </a:accent2>
      <a:accent3>
        <a:srgbClr val="899BAD"/>
      </a:accent3>
      <a:accent4>
        <a:srgbClr val="925700"/>
      </a:accent4>
      <a:accent5>
        <a:srgbClr val="CC7A00"/>
      </a:accent5>
      <a:accent6>
        <a:srgbClr val="E5BC7F"/>
      </a:accent6>
      <a:hlink>
        <a:srgbClr val="042A45"/>
      </a:hlink>
      <a:folHlink>
        <a:srgbClr val="4D4D4D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31082</TotalTime>
  <Words>490</Words>
  <Application>Microsoft Macintosh PowerPoint</Application>
  <PresentationFormat>On-screen Show (4:3)</PresentationFormat>
  <Paragraphs>149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MASTER_powerpoint_template</vt:lpstr>
      <vt:lpstr>think-cell Slide</vt:lpstr>
      <vt:lpstr>Statewide Safety Belt Use Rates</vt:lpstr>
      <vt:lpstr>Texas 2017 Safety Belt Use by City</vt:lpstr>
      <vt:lpstr>Texas 2017 Nighttime Safety Belt Use by City</vt:lpstr>
      <vt:lpstr>2017 Child Restraint Use in 14 Texas Cities</vt:lpstr>
      <vt:lpstr>2017 School-Age Child Restraint Use in 18 Texas Cities</vt:lpstr>
      <vt:lpstr>Statewide Motorcycle Helmet  Use Rates</vt:lpstr>
    </vt:vector>
  </TitlesOfParts>
  <Company>TxDOT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Alexa Goldberg</dc:creator>
  <cp:lastModifiedBy>Atchison, Samantha</cp:lastModifiedBy>
  <cp:revision>124</cp:revision>
  <cp:lastPrinted>2017-11-27T20:05:50Z</cp:lastPrinted>
  <dcterms:created xsi:type="dcterms:W3CDTF">2014-03-05T15:59:22Z</dcterms:created>
  <dcterms:modified xsi:type="dcterms:W3CDTF">2017-11-27T20:14:52Z</dcterms:modified>
</cp:coreProperties>
</file>